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88" r:id="rId3"/>
    <p:sldId id="279" r:id="rId4"/>
    <p:sldId id="259" r:id="rId5"/>
    <p:sldId id="291" r:id="rId6"/>
    <p:sldId id="289" r:id="rId7"/>
    <p:sldId id="261" r:id="rId8"/>
    <p:sldId id="281" r:id="rId9"/>
    <p:sldId id="285" r:id="rId10"/>
    <p:sldId id="263" r:id="rId11"/>
    <p:sldId id="283" r:id="rId12"/>
    <p:sldId id="269" r:id="rId13"/>
    <p:sldId id="273" r:id="rId14"/>
    <p:sldId id="274" r:id="rId15"/>
    <p:sldId id="270" r:id="rId16"/>
    <p:sldId id="276" r:id="rId17"/>
    <p:sldId id="271" r:id="rId18"/>
    <p:sldId id="265" r:id="rId19"/>
    <p:sldId id="286" r:id="rId20"/>
    <p:sldId id="267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나눔고딕 ExtraBold" panose="020D0904000000000000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0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6CF"/>
    <a:srgbClr val="363636"/>
    <a:srgbClr val="466398"/>
    <a:srgbClr val="D0E0D9"/>
    <a:srgbClr val="F6F9F7"/>
    <a:srgbClr val="B67840"/>
    <a:srgbClr val="DCBA9B"/>
    <a:srgbClr val="CE9F74"/>
    <a:srgbClr val="DFAD7C"/>
    <a:srgbClr val="DF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60"/>
        <p:guide pos="3840"/>
        <p:guide orient="horz" pos="3203"/>
        <p:guide orient="horz" pos="799"/>
        <p:guide orient="horz" pos="3770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5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7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2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0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0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7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6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8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668E-6701-4295-90E3-12D022C7DF88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DCB6-0752-4D3B-951B-E9626ACC4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0DC5BDC-BE17-4029-BFAB-18CC743381BB}"/>
              </a:ext>
            </a:extLst>
          </p:cNvPr>
          <p:cNvSpPr/>
          <p:nvPr/>
        </p:nvSpPr>
        <p:spPr>
          <a:xfrm>
            <a:off x="1" y="1263591"/>
            <a:ext cx="11265763" cy="5589587"/>
          </a:xfrm>
          <a:custGeom>
            <a:avLst/>
            <a:gdLst>
              <a:gd name="connsiteX0" fmla="*/ 0 w 11265763"/>
              <a:gd name="connsiteY0" fmla="*/ 0 h 5589587"/>
              <a:gd name="connsiteX1" fmla="*/ 9886141 w 11265763"/>
              <a:gd name="connsiteY1" fmla="*/ 0 h 5589587"/>
              <a:gd name="connsiteX2" fmla="*/ 11265763 w 11265763"/>
              <a:gd name="connsiteY2" fmla="*/ 5589587 h 5589587"/>
              <a:gd name="connsiteX3" fmla="*/ 0 w 11265763"/>
              <a:gd name="connsiteY3" fmla="*/ 5589587 h 558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5763" h="5589587">
                <a:moveTo>
                  <a:pt x="0" y="0"/>
                </a:moveTo>
                <a:lnTo>
                  <a:pt x="9886141" y="0"/>
                </a:lnTo>
                <a:lnTo>
                  <a:pt x="11265763" y="5589587"/>
                </a:lnTo>
                <a:lnTo>
                  <a:pt x="0" y="5589587"/>
                </a:lnTo>
                <a:close/>
              </a:path>
            </a:pathLst>
          </a:cu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Guardian Tales 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캐릭터 기획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C8F736-7EA6-4F0A-BE42-B6DE91125C63}"/>
              </a:ext>
            </a:extLst>
          </p:cNvPr>
          <p:cNvSpPr/>
          <p:nvPr/>
        </p:nvSpPr>
        <p:spPr>
          <a:xfrm flipH="1">
            <a:off x="9324973" y="1263591"/>
            <a:ext cx="1940789" cy="5589587"/>
          </a:xfrm>
          <a:prstGeom prst="parallelogram">
            <a:avLst>
              <a:gd name="adj" fmla="val 71440"/>
            </a:avLst>
          </a:prstGeom>
          <a:solidFill>
            <a:srgbClr val="A1D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3C84D7-E16E-4A5D-A571-C056B6149E1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0" y="2362836"/>
            <a:ext cx="6096000" cy="252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이별 그리고 이 세계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태어나자마자 버려져 전쟁터에서 자란 그는 전장이 집이었고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동료들이 가족이었다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가혹한 전장에서 살아남는 동료들은 극소수였고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극소수의 동료들 마저 반복되는 전장 속에서 죽어갔다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상황에 그는 정신적으로도 육체적으로도 지쳐 버렸다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완전히 지쳐버린 그는 적이 폭격을 가한다는 정보를 듣고도 피하지 않았다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폭격이 가해졌고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폭격 속에서 동료들을 만나길 빌었지만 폭격이 끝났을 때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전혀 다른 세계에 떨어져 있었다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63B5D8-758F-4F64-ABC2-F4E2864B8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/>
        </p:blipFill>
        <p:spPr>
          <a:xfrm>
            <a:off x="1069012" y="2517112"/>
            <a:ext cx="3600000" cy="2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75DC-5B0D-492F-8A73-F4F1B1891D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D9335-50FA-405A-A6CE-4E67FBB4D783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E6EFC-4A69-4FCC-8B2C-66F4CD58F98F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스토리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2484024"/>
            <a:ext cx="60960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이름</a:t>
            </a:r>
            <a:endParaRPr lang="en-US" altLang="ko-KR" sz="32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그가 발견된 곳은 광기의 사막으로 마침 그 곳을 지나가던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마빈에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구해졌다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마빈은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몇 번이나 그의 이름을 물어보았지만 그는 괴로운 표정을 지으며 나는 그저 죄인이라 말할 뿐이었다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그는 한동안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마빈과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함께 행동하며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마빈이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소중한 것을 부수지 않기 위해 노력하는 것을 계속 지켜 보았다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그러면서 그는 깨달았다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동료들을 잃지 않기 위해서 더 노력하겠다고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그동안 나는 나태 해서 지키지 못했다고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다짐을 잊지 않기 위해 그는 이 세계에서 </a:t>
            </a:r>
            <a:r>
              <a:rPr lang="ko-KR" altLang="en-US" sz="10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슬로스라는</a:t>
            </a:r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이름으로 살아가기로 결정한다</a:t>
            </a: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 descr="스크랩] 의인은 일곱번 넘어져도 다시 일어나려니와 - 동영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7" y="2517845"/>
            <a:ext cx="3319916" cy="22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3FBF39-82E0-4493-90A9-389E04DC2ACD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FECD6-400D-4C4E-9254-7E246C1B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814302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ko-KR" altLang="en-US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스테이터스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방어력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수치는 기존 유니크 탱커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캐릭터를 기준으로 하되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방어력의 비율은 크레이그를 참고하여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버프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시너지와 컨셉을 살려 파티 버프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80825" y="1998804"/>
            <a:ext cx="1852301" cy="1514476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918888" y="1720197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80824" y="3757121"/>
            <a:ext cx="1852301" cy="762987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18888" y="342041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BD420-B240-4082-88FD-6F5A880D06E5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EC2FB-2B3F-4C2E-9C0B-C8E70045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74916" y="1536735"/>
            <a:ext cx="362309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착용 가능 장비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높지만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 수치가 함께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착용하여 탱커에게 더욱 힘을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수 있도록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공격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공격은 공격 시 마다 앞으로 전진하여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도발 범위 안으로 들어올 수 있게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탱커의 필수 스킬인 범위 도발을 주어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적을 도발하여 아군의 피해를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덜어줄 수 있게 구성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전투의 함성 스킬의 범위는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4x4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장착 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5x5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증가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92176" y="2097088"/>
            <a:ext cx="2984500" cy="620373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906437" y="185316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2748942"/>
            <a:ext cx="2984500" cy="584469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246831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16E27-68A5-4D49-8EDD-9330530DA12C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EA1E6-928E-4D54-A6A6-6BDC3C7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5" y="1609742"/>
            <a:ext cx="5121084" cy="3621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32CF42-B24B-4AA9-8FA2-1F17BFC2A36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18B9-0280-47ED-9E64-AE0287AAFC27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보유 능력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7A06-BD12-48C0-81F4-BC6A13C60666}"/>
              </a:ext>
            </a:extLst>
          </p:cNvPr>
          <p:cNvSpPr txBox="1"/>
          <p:nvPr/>
        </p:nvSpPr>
        <p:spPr>
          <a:xfrm>
            <a:off x="966290" y="2006465"/>
            <a:ext cx="3623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지속성 캐릭터와의 연계기가 이어지기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특수 능력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팀원을 지키려는 스토리에 알맞게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살아있는 팀원의 수에 비례하여 방어력을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 시켜 더 오래 버틸 수 있게 설계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092176" y="3357911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906438" y="308109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92176" y="4281836"/>
            <a:ext cx="2984500" cy="657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06438" y="4005020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CA636-BBF2-4F30-91C4-962B546E59B3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2EAF7E-9FDB-4544-918C-9C7C745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 종류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무기에는 잘 붙지 않는 옵션인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감소가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탱커에게는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어울리는 옵션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건틀렛으로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공격력옵션을 최소화 하고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강인함에 관련된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옵션을 극대화 하여 탱커에 알맞게끔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효과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탱커들과 똑같은 범위의 도발을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강화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시켜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탱커로서의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입지를 다질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43F6C39A-192D-4988-8E15-9505468215A3}"/>
              </a:ext>
            </a:extLst>
          </p:cNvPr>
          <p:cNvSpPr/>
          <p:nvPr/>
        </p:nvSpPr>
        <p:spPr>
          <a:xfrm>
            <a:off x="6718301" y="2139950"/>
            <a:ext cx="520700" cy="27622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F7126-97BD-43B7-A834-9A3C4664949E}"/>
              </a:ext>
            </a:extLst>
          </p:cNvPr>
          <p:cNvSpPr/>
          <p:nvPr/>
        </p:nvSpPr>
        <p:spPr>
          <a:xfrm>
            <a:off x="6477579" y="183767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D280C586-D5AD-4D03-87B1-6C37E1DC09E2}"/>
              </a:ext>
            </a:extLst>
          </p:cNvPr>
          <p:cNvSpPr/>
          <p:nvPr/>
        </p:nvSpPr>
        <p:spPr>
          <a:xfrm>
            <a:off x="6197600" y="2432050"/>
            <a:ext cx="2435859" cy="125603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B01E0F-EB6B-4CF7-B474-D755269108DB}"/>
              </a:ext>
            </a:extLst>
          </p:cNvPr>
          <p:cNvSpPr/>
          <p:nvPr/>
        </p:nvSpPr>
        <p:spPr>
          <a:xfrm>
            <a:off x="5956908" y="2223452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3834F612-B75C-4C04-9C05-3E8132C929D7}"/>
              </a:ext>
            </a:extLst>
          </p:cNvPr>
          <p:cNvSpPr/>
          <p:nvPr/>
        </p:nvSpPr>
        <p:spPr>
          <a:xfrm>
            <a:off x="6197600" y="3703956"/>
            <a:ext cx="2435859" cy="525144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546185-B927-4B92-8BA9-D488FAD8D665}"/>
              </a:ext>
            </a:extLst>
          </p:cNvPr>
          <p:cNvSpPr/>
          <p:nvPr/>
        </p:nvSpPr>
        <p:spPr>
          <a:xfrm>
            <a:off x="5956907" y="3487421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A36EC5-1DF5-47C7-B67B-5C44D60A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040"/>
            <a:ext cx="5193664" cy="37599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5BE0E9-4253-4EAD-A307-A1903F41823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FD440-C732-4119-97D8-5E3691D31A9E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전용 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7DB83-4DEF-4E98-A2E0-463B33AC7485}"/>
              </a:ext>
            </a:extLst>
          </p:cNvPr>
          <p:cNvSpPr txBox="1"/>
          <p:nvPr/>
        </p:nvSpPr>
        <p:spPr>
          <a:xfrm>
            <a:off x="974916" y="1664897"/>
            <a:ext cx="3623094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4. 5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초월 시 부가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시 얻는 옵션을 방어력으로 설정하여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초월 하며 더 단단한 탱커로 발돋움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옵션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기술 충전 옵션을 주어 짧은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스킬을 더 자주 사용하게 만들어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근접한 적의 공격을 자주 끊을 수 있게 설정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FBDB60E3-244F-446B-8E51-CFD584F585DE}"/>
              </a:ext>
            </a:extLst>
          </p:cNvPr>
          <p:cNvSpPr/>
          <p:nvPr/>
        </p:nvSpPr>
        <p:spPr>
          <a:xfrm>
            <a:off x="6207947" y="4223542"/>
            <a:ext cx="2435859" cy="284160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5F982-4D1F-4674-9E50-C721329A9450}"/>
              </a:ext>
            </a:extLst>
          </p:cNvPr>
          <p:cNvSpPr/>
          <p:nvPr/>
        </p:nvSpPr>
        <p:spPr>
          <a:xfrm>
            <a:off x="5979291" y="394044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E39D5AAA-0B30-4B7F-ABC6-84F2256B2583}"/>
              </a:ext>
            </a:extLst>
          </p:cNvPr>
          <p:cNvSpPr/>
          <p:nvPr/>
        </p:nvSpPr>
        <p:spPr>
          <a:xfrm>
            <a:off x="6197601" y="4601837"/>
            <a:ext cx="2446206" cy="371475"/>
          </a:xfrm>
          <a:prstGeom prst="roundRect">
            <a:avLst>
              <a:gd name="adj" fmla="val 8691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908E3A-9881-4FAC-AFB0-21727317D017}"/>
              </a:ext>
            </a:extLst>
          </p:cNvPr>
          <p:cNvSpPr/>
          <p:nvPr/>
        </p:nvSpPr>
        <p:spPr>
          <a:xfrm>
            <a:off x="5984054" y="4385303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E6ECD-C724-42DC-ABB0-5BC29A5D9AF0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1.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오른손 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대상에게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스탭을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내딛으며 빠르게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2.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왼손 스트레이트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제자리에 멈춰 공격 대상에게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모션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66250" y="1351191"/>
            <a:ext cx="6659499" cy="2981176"/>
            <a:chOff x="2428756" y="2035219"/>
            <a:chExt cx="4714994" cy="2085976"/>
          </a:xfrm>
        </p:grpSpPr>
        <p:pic>
          <p:nvPicPr>
            <p:cNvPr id="3074" name="Picture 2" descr="https://upload.wikimedia.org/wikipedia/commons/thumb/f/f5/Jab4.jpg/220px-Jab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756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commons/thumb/3/3c/Bloc_%C3%A9paule1.jpg/220px-Bloc_%C3%A9paule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0" y="2035219"/>
              <a:ext cx="2095500" cy="2085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타원 7"/>
          <p:cNvSpPr/>
          <p:nvPr/>
        </p:nvSpPr>
        <p:spPr>
          <a:xfrm>
            <a:off x="6280308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0512" y="1082675"/>
            <a:ext cx="371475" cy="371475"/>
          </a:xfrm>
          <a:prstGeom prst="ellipse">
            <a:avLst/>
          </a:prstGeom>
          <a:solidFill>
            <a:srgbClr val="514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5D598D-A4A2-40EB-8684-5A73C70B6E87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무기 스킬 공격 모션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오른팔을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아래에서 위로 크게 휘둘러 적을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가격하는 모션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2050" name="Picture 2" descr="https://assets.clip-studio.com/en-us/description/1824475/img/50e1e4c9b4-d348-74bf-578f-42ea4fc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31" y="1268413"/>
            <a:ext cx="4435538" cy="29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BC0507-7CE3-4758-9DF1-2AC246C04D1A}"/>
              </a:ext>
            </a:extLst>
          </p:cNvPr>
          <p:cNvSpPr/>
          <p:nvPr/>
        </p:nvSpPr>
        <p:spPr>
          <a:xfrm>
            <a:off x="0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연계기 공격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떠있는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왼손으로 다시 쳐 올린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내려찍으며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착지와 함께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 상태로 전환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C33DD-15F7-459C-9014-7CE8414987AE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A0CE-5EE3-49A9-A067-F6191896CEF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공격 모션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07AC4-A804-40BB-99D6-8F9BC9C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78" y="1272983"/>
            <a:ext cx="6229844" cy="2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7E1510-2AE8-4E2D-BF68-0789DA47A682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1F65-E84C-4747-80CD-7440D3EDD56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유니크 영웅 풀 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39694"/>
              </p:ext>
            </p:extLst>
          </p:nvPr>
        </p:nvGraphicFramePr>
        <p:xfrm>
          <a:off x="2076991" y="1268413"/>
          <a:ext cx="8038017" cy="34501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3113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93113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928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solidFill>
                      <a:srgbClr val="D0E0D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7933" marR="67933" marT="33967" marB="33967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표로 보아 화 속성과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속성의 포지션 밸런스가 가장 맞지 않는 것을 확인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DCFC7-FCB9-4440-A30B-0E1FE4972F27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BA5C2E-0C1C-45EB-B8FF-CC3E487966E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0CEF-A2C1-4969-9180-27978FE1DAF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1529451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무기와 함께라면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넓은 범위를 도발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2600235"/>
            <a:ext cx="367522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딜러가 최대한 공격에 집중 할 수 있게 하는 탱커</a:t>
            </a:r>
            <a:endParaRPr lang="en-US" altLang="ko-KR" sz="14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3542558"/>
            <a:ext cx="367522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방어에 용이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PVE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컨텐츠에서도 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안정적인 </a:t>
            </a:r>
            <a:r>
              <a:rPr lang="ko-KR" altLang="en-US" sz="1400" dirty="0" err="1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</a:t>
            </a:r>
            <a:r>
              <a:rPr lang="ko-KR" altLang="en-US" sz="14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8292-DF3C-48EC-A56B-3F639FD3C63A}"/>
              </a:ext>
            </a:extLst>
          </p:cNvPr>
          <p:cNvSpPr txBox="1"/>
          <p:nvPr/>
        </p:nvSpPr>
        <p:spPr>
          <a:xfrm>
            <a:off x="6554624" y="5013583"/>
            <a:ext cx="452295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전천후 탱커 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슬로스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 </a:t>
            </a:r>
            <a:r>
              <a:rPr lang="ko-KR" altLang="en-US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나태를 깨달은 순간 팀원을 지키는 방패가 되다</a:t>
            </a:r>
            <a:r>
              <a:rPr lang="en-US" altLang="ko-KR" sz="2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pic>
        <p:nvPicPr>
          <p:cNvPr id="4098" name="Picture 2" descr="강철의 연금술사 - 알렉스 루이 암스트롱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" y="1682751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87266B-A790-4E6B-BB9F-C3D1F8852E75}"/>
              </a:ext>
            </a:extLst>
          </p:cNvPr>
          <p:cNvSpPr/>
          <p:nvPr/>
        </p:nvSpPr>
        <p:spPr>
          <a:xfrm>
            <a:off x="1" y="5084767"/>
            <a:ext cx="12192000" cy="131252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캐릭터의 출시 속성 패턴 분석해 보았을 때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부족한 포지션을 추가 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F311-4F95-4701-BB45-7F2BB532E236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802DF-13D7-4FF0-9667-D4677025A7B4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순서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B2D6EC-D6A2-4279-8C66-A6801AE90BB4}"/>
              </a:ext>
            </a:extLst>
          </p:cNvPr>
          <p:cNvGrpSpPr/>
          <p:nvPr/>
        </p:nvGrpSpPr>
        <p:grpSpPr>
          <a:xfrm>
            <a:off x="1276350" y="2610200"/>
            <a:ext cx="9639300" cy="1242282"/>
            <a:chOff x="1285875" y="2434681"/>
            <a:chExt cx="9639300" cy="12422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D824E0-B956-42E8-B01B-20709DB6397F}"/>
                </a:ext>
              </a:extLst>
            </p:cNvPr>
            <p:cNvGrpSpPr/>
            <p:nvPr/>
          </p:nvGrpSpPr>
          <p:grpSpPr>
            <a:xfrm>
              <a:off x="1285875" y="2434681"/>
              <a:ext cx="9639300" cy="313508"/>
              <a:chOff x="1285875" y="2434681"/>
              <a:chExt cx="9639300" cy="313508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285875" y="2591435"/>
                <a:ext cx="9639300" cy="0"/>
              </a:xfrm>
              <a:prstGeom prst="line">
                <a:avLst/>
              </a:prstGeom>
              <a:ln w="190500" cap="rnd">
                <a:solidFill>
                  <a:srgbClr val="D0E0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타원 9"/>
              <p:cNvSpPr/>
              <p:nvPr/>
            </p:nvSpPr>
            <p:spPr>
              <a:xfrm>
                <a:off x="2377559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159653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94321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7726777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515425" y="2434681"/>
                <a:ext cx="313508" cy="313508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55CF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767563" y="2876712"/>
              <a:ext cx="1533498" cy="800251"/>
              <a:chOff x="1853288" y="3130134"/>
              <a:chExt cx="1533498" cy="80025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광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가브리엘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1/14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549658" y="2876712"/>
              <a:ext cx="1533498" cy="800251"/>
              <a:chOff x="1853288" y="3130134"/>
              <a:chExt cx="1533498" cy="80025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전사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린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24993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1/28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333220" y="2876712"/>
              <a:ext cx="1533498" cy="800251"/>
              <a:chOff x="1853288" y="3130134"/>
              <a:chExt cx="1533498" cy="80025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무 속성 원거리 딜러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미래 기사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’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2/10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116782" y="2876712"/>
              <a:ext cx="1533498" cy="800251"/>
              <a:chOff x="1853288" y="3130134"/>
              <a:chExt cx="1533498" cy="8002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53288" y="3354914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베로니카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2/26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05430" y="2878719"/>
              <a:ext cx="1533498" cy="796237"/>
              <a:chOff x="1853288" y="3130134"/>
              <a:chExt cx="1533498" cy="79623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853288" y="3350900"/>
                <a:ext cx="1533498" cy="575471"/>
              </a:xfrm>
              <a:prstGeom prst="rect">
                <a:avLst/>
              </a:prstGeom>
              <a:noFill/>
            </p:spPr>
            <p:txBody>
              <a:bodyPr wrap="square" lIns="91374" tIns="45685" rIns="91374" bIns="45685">
                <a:spAutoFit/>
              </a:bodyPr>
              <a:lstStyle/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7030A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암 속성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지원가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pPr algn="ctr" defTabSz="912813" fontAlgn="base">
                  <a:lnSpc>
                    <a:spcPct val="120000"/>
                  </a:lnSpc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</a:t>
                </a:r>
                <a:r>
                  <a:rPr kumimoji="1" lang="ko-KR" altLang="en-US" sz="1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녹시아</a:t>
                </a:r>
                <a:r>
                  <a:rPr kumimoji="1" lang="en-US" altLang="ko-KR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‘ </a:t>
                </a:r>
                <a:r>
                  <a:rPr kumimoji="1" lang="ko-KR" altLang="en-US" sz="1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업데이트</a:t>
                </a:r>
                <a:endPara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324994" y="3130134"/>
                <a:ext cx="590093" cy="307706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algn="ctr"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3/11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태생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탱커를 포지션으로 나누어 보았을 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포지션은 부족함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퓨어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탱커가 출시 된다면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 방어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기용이 많이 될 것으로 예상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4635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딜러형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31" y="3806431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260" y="3806430"/>
            <a:ext cx="154678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힐러형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탱커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탱커 군 분석</a:t>
            </a:r>
          </a:p>
        </p:txBody>
      </p:sp>
      <p:pic>
        <p:nvPicPr>
          <p:cNvPr id="5122" name="Picture 2" descr="이미지 자세히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11" y="1509021"/>
            <a:ext cx="2250177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cafe/9939143E5FA252F2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1509021"/>
            <a:ext cx="2327256" cy="20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1.daumcdn.net/cfile/cafe/9954034C5EFE92C6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77" y="1371009"/>
            <a:ext cx="186950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0D271B-0742-406A-9238-A713C886B25E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◆ 속성에서 부족한 포지션의 캐릭터가 출시 되면 매출이 증가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스토리에 대한 부분만 잘 서술된다면 매출이 증가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6EEADC-2AE8-4DBB-AA79-2002E0F5157A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33774-8942-45E7-AC99-E4F43A4DA818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유저들의 </a:t>
            </a:r>
            <a:r>
              <a:rPr lang="ko-KR" altLang="en-US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니즈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AD3A2-F966-42D4-B959-6BE9539C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81" y="335641"/>
            <a:ext cx="1581371" cy="866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79" y="1277938"/>
            <a:ext cx="9230442" cy="34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2" y="1468235"/>
            <a:ext cx="5205779" cy="2959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6" name="Picture 4" descr="Imat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30" y="1468234"/>
            <a:ext cx="3905598" cy="2959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EB7EA2-24C3-436B-AAB5-82C2546290E5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022F-1E32-4CA0-AFB5-9913C7C5063B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 모티브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C955CA-8063-4D72-B9B6-CAF87FA976EC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강철의 연금술사에 나오는 알렉스 루이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암스트롱의 남성미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넘치는 근육질의 외형과 무기를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7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7B9D-5D5E-4F45-BAB8-9640801302ED}"/>
              </a:ext>
            </a:extLst>
          </p:cNvPr>
          <p:cNvSpPr/>
          <p:nvPr/>
        </p:nvSpPr>
        <p:spPr>
          <a:xfrm>
            <a:off x="1" y="5084763"/>
            <a:ext cx="12192000" cy="1312529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◆ 자신의 동료를 지키기 위해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무모할 정도로 모든 것을 포기 할 수 있는 성격 차용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5A8FF6-AA21-4BA8-8F89-1FE77AC6D819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A30C3-C731-4072-B98F-038B75791591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성격 모티브</a:t>
            </a:r>
          </a:p>
        </p:txBody>
      </p:sp>
      <p:pic>
        <p:nvPicPr>
          <p:cNvPr id="2050" name="Picture 2" descr="완전호로화 쿠로사키 이치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6" y="1268413"/>
            <a:ext cx="4567327" cy="2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2C128-39A9-490F-9EB5-296C63BCAEDE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2C5CE5-458B-4024-8742-ACE485FC19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334125" y="1638300"/>
            <a:ext cx="1592136" cy="138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AA4EC4-695F-49FE-A21F-44474D168912}"/>
              </a:ext>
            </a:extLst>
          </p:cNvPr>
          <p:cNvSpPr/>
          <p:nvPr/>
        </p:nvSpPr>
        <p:spPr>
          <a:xfrm>
            <a:off x="7926261" y="1372824"/>
            <a:ext cx="1903540" cy="80840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머리카락 한 올 없는 대머리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8BEE687-87E8-4D84-A16C-09733312728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48575" y="3429000"/>
            <a:ext cx="1453124" cy="1019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4B847-3ADA-47FD-BECE-37BA91B4F5E4}"/>
              </a:ext>
            </a:extLst>
          </p:cNvPr>
          <p:cNvSpPr/>
          <p:nvPr/>
        </p:nvSpPr>
        <p:spPr>
          <a:xfrm>
            <a:off x="9101699" y="4010202"/>
            <a:ext cx="1975876" cy="87612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손에 가볍게 쥘 수 있는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너클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16997" y="3232568"/>
            <a:ext cx="2202357" cy="1520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990795" y="4195951"/>
            <a:ext cx="2826202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선이 굵고 단단해 보이는 근육들과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온몸에 흉터들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56853C-6AD0-4047-8FC9-ED43E14B92D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0764" y="2250193"/>
            <a:ext cx="1270386" cy="34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39ED32-B15E-4064-97AE-63429A723FA7}"/>
              </a:ext>
            </a:extLst>
          </p:cNvPr>
          <p:cNvSpPr/>
          <p:nvPr/>
        </p:nvSpPr>
        <p:spPr>
          <a:xfrm>
            <a:off x="990795" y="1692954"/>
            <a:ext cx="3129969" cy="111447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어깨에는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트라이벌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 전체는 나무가 팔을 휘감는 느낌의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287437" y="4904152"/>
            <a:ext cx="1328176" cy="883841"/>
          </a:xfrm>
          <a:prstGeom prst="rect">
            <a:avLst/>
          </a:prstGeom>
        </p:spPr>
      </p:pic>
      <p:pic>
        <p:nvPicPr>
          <p:cNvPr id="17" name="Picture 4" descr="발바닥 트라이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" y="2857828"/>
            <a:ext cx="1049785" cy="104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투쉐어 타투 포스팅 &gt; 팔하박에 꽃타투 작업햇습니다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3" y="2857828"/>
            <a:ext cx="1049785" cy="10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D5C35F8-886B-494D-9E65-C9ACFE8C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6"/>
          <a:stretch/>
        </p:blipFill>
        <p:spPr bwMode="auto">
          <a:xfrm>
            <a:off x="3880994" y="4800131"/>
            <a:ext cx="1140690" cy="100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터질듯한 근육, '대머리 근육남' 인터넷 화제 : 네모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5"/>
          <a:stretch/>
        </p:blipFill>
        <p:spPr bwMode="auto">
          <a:xfrm>
            <a:off x="8152224" y="2250193"/>
            <a:ext cx="1490061" cy="14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E6E23-AEAF-42C7-AFC4-BC9189647E99}"/>
              </a:ext>
            </a:extLst>
          </p:cNvPr>
          <p:cNvSpPr/>
          <p:nvPr/>
        </p:nvSpPr>
        <p:spPr>
          <a:xfrm>
            <a:off x="1" y="1268414"/>
            <a:ext cx="12192000" cy="4716462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F37EE-5B1C-48D2-A856-D1B701573D11}"/>
              </a:ext>
            </a:extLst>
          </p:cNvPr>
          <p:cNvSpPr/>
          <p:nvPr/>
        </p:nvSpPr>
        <p:spPr>
          <a:xfrm>
            <a:off x="0" y="0"/>
            <a:ext cx="561975" cy="561975"/>
          </a:xfrm>
          <a:prstGeom prst="rect">
            <a:avLst/>
          </a:prstGeom>
          <a:solidFill>
            <a:srgbClr val="57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9A88F-319D-444E-815E-5080FB8C0D16}"/>
              </a:ext>
            </a:extLst>
          </p:cNvPr>
          <p:cNvSpPr txBox="1"/>
          <p:nvPr/>
        </p:nvSpPr>
        <p:spPr>
          <a:xfrm>
            <a:off x="561975" y="96321"/>
            <a:ext cx="31146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캐릭터 외형</a:t>
            </a:r>
          </a:p>
        </p:txBody>
      </p:sp>
      <p:pic>
        <p:nvPicPr>
          <p:cNvPr id="2050" name="Picture 2" descr="우선순위 본 | 언리얼 엔진 문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0" b="95680" l="43508" r="87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7840" r="12217" b="4480"/>
          <a:stretch/>
        </p:blipFill>
        <p:spPr bwMode="auto">
          <a:xfrm>
            <a:off x="4265740" y="1397794"/>
            <a:ext cx="366052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403DC-7AA1-4B98-9CEE-BBC2AD0BDF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0900" y="3079693"/>
            <a:ext cx="2352675" cy="1238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91219-2CA6-4E14-BD1C-05E63ED9F5F1}"/>
              </a:ext>
            </a:extLst>
          </p:cNvPr>
          <p:cNvSpPr/>
          <p:nvPr/>
        </p:nvSpPr>
        <p:spPr>
          <a:xfrm>
            <a:off x="850448" y="2539886"/>
            <a:ext cx="2540452" cy="10796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하반신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군데 군데 피와 먼지가 묻어 있는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전투복 하의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9026D1-EACA-4160-B496-E6DF5A64CAD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448427" y="4073980"/>
            <a:ext cx="2352673" cy="13862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F7EE2A-2B0D-4945-940C-439ACC000012}"/>
              </a:ext>
            </a:extLst>
          </p:cNvPr>
          <p:cNvSpPr/>
          <p:nvPr/>
        </p:nvSpPr>
        <p:spPr>
          <a:xfrm>
            <a:off x="8801100" y="3429000"/>
            <a:ext cx="2771775" cy="128995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기본적으로 검정색 전투화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먼지가 묻어 있으며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끈이 느슨하게 풀려 있음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전투화끈/군화끈/신발끈 - 800원 | 택티컬아웃도어 넷피엑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6" y="4749864"/>
            <a:ext cx="1235012" cy="12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756</Words>
  <Application>Microsoft Office PowerPoint</Application>
  <PresentationFormat>와이드스크린</PresentationFormat>
  <Paragraphs>239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나눔스퀘어 Bold</vt:lpstr>
      <vt:lpstr>나눔스퀘어 ExtraBold</vt:lpstr>
      <vt:lpstr>Arial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Atents</dc:creator>
  <cp:lastModifiedBy>Atents</cp:lastModifiedBy>
  <cp:revision>438</cp:revision>
  <dcterms:created xsi:type="dcterms:W3CDTF">2021-03-29T02:11:06Z</dcterms:created>
  <dcterms:modified xsi:type="dcterms:W3CDTF">2021-04-07T03:58:53Z</dcterms:modified>
</cp:coreProperties>
</file>